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1222" r:id="rId2"/>
    <p:sldId id="1342" r:id="rId3"/>
    <p:sldId id="1411" r:id="rId4"/>
    <p:sldId id="1412" r:id="rId5"/>
    <p:sldId id="1425" r:id="rId6"/>
    <p:sldId id="1422" r:id="rId7"/>
    <p:sldId id="1415" r:id="rId8"/>
    <p:sldId id="1417" r:id="rId9"/>
    <p:sldId id="1423" r:id="rId10"/>
    <p:sldId id="1389" r:id="rId11"/>
    <p:sldId id="1410" r:id="rId12"/>
    <p:sldId id="1419" r:id="rId13"/>
    <p:sldId id="1354" r:id="rId14"/>
    <p:sldId id="1355" r:id="rId15"/>
    <p:sldId id="1356" r:id="rId16"/>
    <p:sldId id="1420" r:id="rId17"/>
  </p:sldIdLst>
  <p:sldSz cx="9144000" cy="6858000" type="screen4x3"/>
  <p:notesSz cx="7315200" cy="96012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nsolas" pitchFamily="49" charset="0"/>
      <p:regular r:id="rId23"/>
      <p:bold r:id="rId24"/>
      <p:italic r:id="rId25"/>
      <p:boldItalic r:id="rId26"/>
    </p:embeddedFont>
    <p:embeddedFont>
      <p:font typeface="cmsy10" pitchFamily="34" charset="0"/>
      <p:regular r:id="rId27"/>
    </p:embeddedFont>
    <p:embeddedFont>
      <p:font typeface="Trebuchet MS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jit Jhala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CC"/>
    <a:srgbClr val="3333CC"/>
    <a:srgbClr val="009900"/>
    <a:srgbClr val="008000"/>
    <a:srgbClr val="D9FCD0"/>
    <a:srgbClr val="B8F89E"/>
    <a:srgbClr val="A4F78D"/>
    <a:srgbClr val="B4EEB7"/>
    <a:srgbClr val="85E389"/>
    <a:srgbClr val="C1FFC2"/>
  </p:clrMru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3" autoAdjust="0"/>
    <p:restoredTop sz="71178" autoAdjust="0"/>
  </p:normalViewPr>
  <p:slideViewPr>
    <p:cSldViewPr>
      <p:cViewPr>
        <p:scale>
          <a:sx n="50" d="100"/>
          <a:sy n="50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21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58FF-D676-4132-8913-1D03A1B19944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1B88-8376-421E-B3AC-4610B9E94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at top weird?  Reduces, solution</a:t>
            </a:r>
            <a:r>
              <a:rPr lang="en-US" baseline="0" dirty="0" smtClean="0"/>
              <a:t> side by side, then move it around.  Don’t see connection between solution and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1B88-8376-421E-B3AC-4610B9E947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Confusing</a:t>
            </a:r>
            <a:r>
              <a:rPr lang="en-US" baseline="0" dirty="0" smtClean="0"/>
              <a:t> – doesn’t look like the numbers are the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D1B88-8376-421E-B3AC-4610B9E947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1" y="1604329"/>
            <a:ext cx="4044960" cy="4524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4960" cy="4524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23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DB8D0E-D785-4F86-BB17-044DD3971A80}" type="datetime1">
              <a:rPr lang="en-US"/>
              <a:pPr/>
              <a:t>7/16/2010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1800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Charles Killian / Mace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3525120" y="6428835"/>
            <a:ext cx="2128320" cy="2059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83763-FC5B-461C-B4B3-F7409AA915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762000" y="484094"/>
            <a:ext cx="7620000" cy="735106"/>
          </a:xfrm>
          <a:prstGeom prst="roundRect">
            <a:avLst/>
          </a:prstGeom>
          <a:noFill/>
          <a:ln w="254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F9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/>
              <a:pPr/>
              <a:t>7/16/2010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F7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hyperlink" Target="http://pho.ucsd.edu/liquid/demo/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18727" t="23290" r="9503" b="4167"/>
          <a:stretch>
            <a:fillRect/>
          </a:stretch>
        </p:blipFill>
        <p:spPr bwMode="auto">
          <a:xfrm>
            <a:off x="1137" y="3498"/>
            <a:ext cx="9142863" cy="68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45396"/>
            <a:ext cx="9144000" cy="3231654"/>
          </a:xfrm>
          <a:prstGeom prst="rect">
            <a:avLst/>
          </a:prstGeom>
          <a:solidFill>
            <a:schemeClr val="tx1">
              <a:lumMod val="85000"/>
              <a:lumOff val="1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1"/>
                </a:solidFill>
              </a:rPr>
              <a:t>Dsolve</a:t>
            </a:r>
            <a:endParaRPr lang="en-US" sz="4800" b="1" dirty="0" smtClean="0">
              <a:ln w="3175">
                <a:solidFill>
                  <a:schemeClr val="tx1">
                    <a:alpha val="87000"/>
                  </a:schemeClr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1"/>
                </a:solidFill>
              </a:rPr>
              <a:t>Verification via Liquid Type Inference</a:t>
            </a:r>
          </a:p>
          <a:p>
            <a:pPr algn="ctr"/>
            <a:endParaRPr lang="en-US" sz="3200" b="1" dirty="0" smtClean="0">
              <a:ln w="3175">
                <a:solidFill>
                  <a:schemeClr val="tx1">
                    <a:alpha val="87000"/>
                  </a:schemeClr>
                </a:solidFill>
              </a:ln>
              <a:solidFill>
                <a:schemeClr val="bg1"/>
              </a:solidFill>
            </a:endParaRPr>
          </a:p>
          <a:p>
            <a:pPr algn="r"/>
            <a:r>
              <a:rPr lang="en-US" sz="2800" b="1" i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Ming Kawaguchi, </a:t>
            </a:r>
            <a:r>
              <a:rPr lang="en-US" sz="2800" b="1" i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rgbClr val="FFFF00"/>
                </a:solidFill>
              </a:rPr>
              <a:t>Patrick </a:t>
            </a:r>
            <a:r>
              <a:rPr lang="en-US" sz="2800" b="1" i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rgbClr val="FFFF00"/>
                </a:solidFill>
              </a:rPr>
              <a:t>Rondon</a:t>
            </a:r>
            <a:r>
              <a:rPr lang="en-US" sz="2800" b="1" i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, </a:t>
            </a:r>
            <a:r>
              <a:rPr lang="en-US" sz="2800" b="1" i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Ranjit</a:t>
            </a:r>
            <a:r>
              <a:rPr lang="en-US" sz="2800" b="1" i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 </a:t>
            </a:r>
            <a:r>
              <a:rPr lang="en-US" sz="2800" b="1" i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Jhala</a:t>
            </a:r>
            <a:endParaRPr lang="en-US" sz="2800" b="1" i="1" dirty="0" smtClean="0">
              <a:ln w="3175">
                <a:solidFill>
                  <a:schemeClr val="tx1">
                    <a:alpha val="87000"/>
                  </a:schemeClr>
                </a:solidFill>
              </a:ln>
              <a:solidFill>
                <a:schemeClr val="bg2"/>
              </a:solidFill>
            </a:endParaRPr>
          </a:p>
          <a:p>
            <a:pPr algn="r"/>
            <a:r>
              <a:rPr lang="en-US" sz="2800" b="1" i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UC San Diego</a:t>
            </a:r>
            <a:endParaRPr lang="en-US" sz="2800" b="1" i="1" dirty="0">
              <a:ln w="3175">
                <a:solidFill>
                  <a:schemeClr val="tx1">
                    <a:alpha val="87000"/>
                  </a:schemeClr>
                </a:solidFill>
              </a:ln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12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>
            <p:custDataLst>
              <p:tags r:id="rId2"/>
            </p:custDataLst>
          </p:nvPr>
        </p:nvSpPr>
        <p:spPr>
          <a:xfrm>
            <a:off x="737937" y="733926"/>
            <a:ext cx="2021305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>
          <a:xfrm>
            <a:off x="190500" y="1243263"/>
            <a:ext cx="23622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14301"/>
            <a:ext cx="4400550" cy="2743200"/>
            <a:chOff x="2209800" y="304802"/>
            <a:chExt cx="4275838" cy="2743200"/>
          </a:xfrm>
        </p:grpSpPr>
        <p:sp>
          <p:nvSpPr>
            <p:cNvPr id="4" name="Vertical Scroll 3"/>
            <p:cNvSpPr/>
            <p:nvPr/>
          </p:nvSpPr>
          <p:spPr>
            <a:xfrm>
              <a:off x="2209800" y="304802"/>
              <a:ext cx="4275838" cy="2743200"/>
            </a:xfrm>
            <a:prstGeom prst="verticalScroll">
              <a:avLst>
                <a:gd name="adj" fmla="val 4892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39372" y="438151"/>
              <a:ext cx="4035206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let rec </a:t>
              </a:r>
              <a:r>
                <a:rPr lang="en-US" sz="2800" dirty="0" smtClean="0">
                  <a:latin typeface="Consolas" pitchFamily="49" charset="0"/>
                </a:rPr>
                <a:t>ffor l u f =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</a:t>
              </a:r>
              <a:r>
                <a:rPr lang="en-US" sz="2800" b="1" dirty="0" smtClean="0">
                  <a:latin typeface="Consolas" pitchFamily="49" charset="0"/>
                </a:rPr>
                <a:t>if</a:t>
              </a:r>
              <a:r>
                <a:rPr lang="en-US" sz="2800" dirty="0" smtClean="0">
                  <a:latin typeface="Consolas" pitchFamily="49" charset="0"/>
                </a:rPr>
                <a:t> l &lt; u </a:t>
              </a:r>
              <a:r>
                <a:rPr lang="en-US" sz="2800" b="1" dirty="0" smtClean="0">
                  <a:latin typeface="Consolas" pitchFamily="49" charset="0"/>
                </a:rPr>
                <a:t>then </a:t>
              </a:r>
              <a:r>
                <a:rPr lang="en-US" sz="2800" dirty="0" smtClean="0">
                  <a:latin typeface="Consolas" pitchFamily="49" charset="0"/>
                </a:rPr>
                <a:t>(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  f l;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  ffor (l+1) u f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229100" y="-16041"/>
            <a:ext cx="49149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Type of </a:t>
            </a:r>
            <a:r>
              <a:rPr lang="en-US" sz="4400" dirty="0" smtClean="0">
                <a:latin typeface="Consolas" pitchFamily="49" charset="0"/>
              </a:rPr>
              <a:t>f</a:t>
            </a:r>
            <a:r>
              <a:rPr lang="en-US" sz="1600" dirty="0" smtClean="0">
                <a:latin typeface="Consolas" pitchFamily="49" charset="0"/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9820" y="-16041"/>
            <a:ext cx="4791696" cy="158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</a:rPr>
              <a:t>Template of </a:t>
            </a:r>
            <a:r>
              <a:rPr lang="en-US" sz="4400" dirty="0" smtClean="0">
                <a:latin typeface="Consolas" pitchFamily="49" charset="0"/>
              </a:rPr>
              <a:t>f</a:t>
            </a:r>
            <a:r>
              <a:rPr lang="en-US" sz="1600" dirty="0" smtClean="0">
                <a:latin typeface="Consolas" pitchFamily="49" charset="0"/>
              </a:rPr>
              <a:t> </a:t>
            </a:r>
            <a:endParaRPr lang="en-US" sz="4400" dirty="0" smtClean="0">
              <a:latin typeface="Consolas" pitchFamily="49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4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85937"/>
            <a:ext cx="9144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black"/>
                </a:solidFill>
              </a:rPr>
              <a:t>Liquid Type of </a:t>
            </a:r>
            <a:r>
              <a:rPr lang="en-US" sz="5400" dirty="0" smtClean="0">
                <a:latin typeface="Consolas" pitchFamily="49" charset="0"/>
              </a:rPr>
              <a:t>f</a:t>
            </a:r>
            <a:r>
              <a:rPr lang="en-US" sz="2000" dirty="0" smtClean="0">
                <a:latin typeface="Consolas" pitchFamily="49" charset="0"/>
              </a:rPr>
              <a:t> </a:t>
            </a:r>
            <a:endParaRPr lang="en-US" sz="54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5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5400" b="1" dirty="0" smtClean="0">
                <a:solidFill>
                  <a:srgbClr val="291BDF"/>
                </a:solidFill>
                <a:latin typeface="Consolas" pitchFamily="49" charset="0"/>
              </a:rPr>
              <a:t>|l≤</a:t>
            </a:r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∧</a:t>
            </a:r>
            <a:r>
              <a:rPr lang="en-US" sz="2400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5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5400" b="1" dirty="0" smtClean="0">
                <a:solidFill>
                  <a:srgbClr val="291BDF"/>
                </a:solidFill>
                <a:latin typeface="Consolas" pitchFamily="49" charset="0"/>
              </a:rPr>
              <a:t>&lt;u}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5400" b="1" i="1" dirty="0" smtClean="0">
                <a:solidFill>
                  <a:srgbClr val="00A404"/>
                </a:solidFill>
                <a:latin typeface="Consolas" pitchFamily="49" charset="0"/>
              </a:rPr>
              <a:t>unit</a:t>
            </a:r>
            <a:endParaRPr lang="en-US" sz="5400" b="1" dirty="0" smtClean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3581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Consolas" pitchFamily="49" charset="0"/>
              </a:rPr>
              <a:t>l</a:t>
            </a:r>
            <a:r>
              <a:rPr lang="en-US" sz="6000" b="1" dirty="0" smtClean="0">
                <a:solidFill>
                  <a:prstClr val="black"/>
                </a:solidFill>
              </a:rPr>
              <a:t> </a:t>
            </a:r>
            <a:r>
              <a:rPr lang="en-US" sz="6000" dirty="0" smtClean="0">
                <a:solidFill>
                  <a:prstClr val="black"/>
                </a:solidFill>
              </a:rPr>
              <a:t>Flows Into Input of </a:t>
            </a:r>
            <a:r>
              <a:rPr lang="en-US" sz="6000" b="1" dirty="0" smtClean="0">
                <a:latin typeface="Consolas" pitchFamily="49" charset="0"/>
              </a:rPr>
              <a:t>f</a:t>
            </a:r>
            <a:r>
              <a:rPr lang="en-US" sz="6000" b="1" dirty="0" smtClean="0">
                <a:solidFill>
                  <a:prstClr val="black"/>
                </a:solidFill>
              </a:rPr>
              <a:t> </a:t>
            </a:r>
            <a:endParaRPr lang="en-US" sz="4000" b="1" dirty="0"/>
          </a:p>
        </p:txBody>
      </p: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1809750" y="37338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</a:rPr>
              <a:t>|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=l}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&lt;: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dirty="0" smtClean="0">
                <a:solidFill>
                  <a:srgbClr val="291BDF"/>
                </a:solidFill>
              </a:rPr>
              <a:t>|</a:t>
            </a:r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3200" dirty="0"/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228600" y="374540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l&lt;u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⊢</a:t>
            </a:r>
            <a:endParaRPr lang="en-US" sz="4400" dirty="0"/>
          </a:p>
        </p:txBody>
      </p: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590800" y="5884022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l&lt;u</a:t>
            </a:r>
            <a:r>
              <a:rPr lang="en-US" sz="4400" b="1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∧</a:t>
            </a:r>
            <a:r>
              <a:rPr lang="en-US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=l</a:t>
            </a:r>
            <a:r>
              <a:rPr lang="en-US" sz="2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latin typeface="cmsy10"/>
              </a:rPr>
              <a:t>)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267200" y="1519989"/>
            <a:ext cx="487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Solution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A65BBD"/>
                </a:solidFill>
              </a:rPr>
              <a:t>X</a:t>
            </a:r>
            <a:r>
              <a:rPr lang="en-US" sz="4400" b="1" baseline="-25000" dirty="0" smtClean="0">
                <a:solidFill>
                  <a:srgbClr val="A65BBD"/>
                </a:solidFill>
              </a:rPr>
              <a:t> </a:t>
            </a:r>
            <a:r>
              <a:rPr lang="en-US" sz="4400" dirty="0" smtClean="0">
                <a:solidFill>
                  <a:prstClr val="black"/>
                </a:solidFill>
              </a:rPr>
              <a:t>= </a:t>
            </a:r>
            <a:r>
              <a:rPr lang="en-US" sz="4400" b="1" dirty="0" err="1" smtClean="0">
                <a:solidFill>
                  <a:srgbClr val="291BDF"/>
                </a:solidFill>
                <a:latin typeface="Consolas" pitchFamily="49" charset="0"/>
              </a:rPr>
              <a:t>l≤</a:t>
            </a:r>
            <a:r>
              <a:rPr lang="en-US" sz="4400" b="1" i="1" dirty="0" err="1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800" b="1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14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∧</a:t>
            </a:r>
            <a:r>
              <a:rPr lang="en-US" sz="1400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&lt;u</a:t>
            </a: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3200400" y="4825665"/>
            <a:ext cx="2981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Reduces to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82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2" grpId="2" animBg="1"/>
      <p:bldP spid="13" grpId="0" animBg="1"/>
      <p:bldP spid="13" grpId="1" animBg="1"/>
      <p:bldP spid="8" grpId="0"/>
      <p:bldP spid="8" grpId="1"/>
      <p:bldP spid="9" grpId="0"/>
      <p:bldP spid="12" grpId="0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2"/>
            </p:custDataLst>
          </p:nvPr>
        </p:nvSpPr>
        <p:spPr>
          <a:xfrm>
            <a:off x="0" y="5657850"/>
            <a:ext cx="914400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>
            <p:custDataLst>
              <p:tags r:id="rId3"/>
            </p:custDataLst>
          </p:nvPr>
        </p:nvSpPr>
        <p:spPr>
          <a:xfrm>
            <a:off x="5734050" y="2095500"/>
            <a:ext cx="36766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4"/>
            </p:custDataLst>
          </p:nvPr>
        </p:nvSpPr>
        <p:spPr>
          <a:xfrm>
            <a:off x="-533400" y="2120039"/>
            <a:ext cx="58864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B8F89E"/>
              </a:gs>
              <a:gs pos="49000">
                <a:srgbClr val="D9FCD0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476250" y="3429000"/>
            <a:ext cx="8172450" cy="59055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14301"/>
            <a:ext cx="8763000" cy="1142999"/>
            <a:chOff x="133350" y="114301"/>
            <a:chExt cx="8763000" cy="1142999"/>
          </a:xfrm>
        </p:grpSpPr>
        <p:sp>
          <p:nvSpPr>
            <p:cNvPr id="3" name="Vertical Scroll 2"/>
            <p:cNvSpPr/>
            <p:nvPr/>
          </p:nvSpPr>
          <p:spPr>
            <a:xfrm>
              <a:off x="133350" y="114301"/>
              <a:ext cx="8705850" cy="1142999"/>
            </a:xfrm>
            <a:prstGeom prst="verticalScroll">
              <a:avLst>
                <a:gd name="adj" fmla="val 12607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4800" y="266700"/>
              <a:ext cx="8591550" cy="91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>
                  <a:latin typeface="Consolas" pitchFamily="49" charset="0"/>
                </a:rPr>
                <a:t>mapreduce (nearest dist ctra) (centroid plus) xs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latin typeface="Consolas" pitchFamily="49" charset="0"/>
                </a:rPr>
                <a:t>|&gt;</a:t>
              </a:r>
              <a:r>
                <a:rPr lang="en-US" sz="2400" dirty="0" smtClean="0">
                  <a:latin typeface="Consolas" pitchFamily="49" charset="0"/>
                </a:rPr>
                <a:t> List.iter</a:t>
              </a:r>
              <a:r>
                <a:rPr lang="en-US" sz="9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(</a:t>
              </a:r>
              <a:r>
                <a:rPr lang="en-US" sz="2400" b="1" dirty="0" smtClean="0">
                  <a:latin typeface="Consolas" pitchFamily="49" charset="0"/>
                </a:rPr>
                <a:t>fun</a:t>
              </a:r>
              <a:r>
                <a:rPr lang="en-US" sz="2400" dirty="0" smtClean="0">
                  <a:latin typeface="Consolas" pitchFamily="49" charset="0"/>
                </a:rPr>
                <a:t> (i,(x,sz))</a:t>
              </a:r>
              <a:r>
                <a:rPr lang="en-US" sz="600" dirty="0" smtClean="0">
                  <a:latin typeface="Consolas" pitchFamily="49" charset="0"/>
                </a:rPr>
                <a:t> </a:t>
              </a:r>
              <a:r>
                <a:rPr lang="en-US" sz="2400" b="1" dirty="0" smtClean="0">
                  <a:latin typeface="Consolas" pitchFamily="49" charset="0"/>
                </a:rPr>
                <a:t>-&gt;</a:t>
              </a:r>
              <a:r>
                <a:rPr lang="en-US" sz="8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ctra.(i)&lt;-</a:t>
              </a:r>
              <a:r>
                <a:rPr lang="en-US" sz="105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div</a:t>
              </a:r>
              <a:r>
                <a:rPr lang="en-US" sz="16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x</a:t>
              </a:r>
              <a:r>
                <a:rPr lang="en-US" sz="1400" dirty="0" smtClean="0">
                  <a:latin typeface="Consolas" pitchFamily="49" charset="0"/>
                </a:rPr>
                <a:t> </a:t>
              </a:r>
              <a:r>
                <a:rPr lang="en-US" sz="2400" dirty="0" smtClean="0">
                  <a:latin typeface="Consolas" pitchFamily="49" charset="0"/>
                </a:rPr>
                <a:t>sz)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504950"/>
            <a:ext cx="9143999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Type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mapreduce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7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’c list</a:t>
            </a:r>
            <a:r>
              <a:rPr lang="en-US" sz="32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12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...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2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’b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’c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0" y="1509094"/>
            <a:ext cx="94488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Template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mapreduce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A404"/>
                </a:solidFill>
                <a:latin typeface="Consolas" pitchFamily="49" charset="0"/>
              </a:rPr>
              <a:t>(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0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8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2800" b="1" dirty="0" smtClean="0">
                <a:solidFill>
                  <a:srgbClr val="00A404"/>
                </a:solidFill>
                <a:latin typeface="Consolas" pitchFamily="49" charset="0"/>
              </a:rPr>
              <a:t>)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...</a:t>
            </a:r>
            <a:r>
              <a:rPr lang="en-US" sz="28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800" b="1" dirty="0" smtClean="0">
                <a:solidFill>
                  <a:srgbClr val="A65BBD"/>
                </a:solidFill>
              </a:rPr>
              <a:t>X</a:t>
            </a:r>
            <a:r>
              <a:rPr lang="en-US" sz="28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952750"/>
            <a:ext cx="914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Type Instantiation 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	  ’a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	  ’b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   	  ’c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endParaRPr lang="en-US" sz="28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52750"/>
            <a:ext cx="914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Template Instantiation 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      	’a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 	’b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3600" b="1" i="1" dirty="0" smtClean="0">
              <a:solidFill>
                <a:srgbClr val="00A404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		   	’c </a:t>
            </a:r>
            <a:r>
              <a:rPr lang="en-US" sz="3600" dirty="0" smtClean="0">
                <a:solidFill>
                  <a:prstClr val="black"/>
                </a:solidFill>
              </a:rPr>
              <a:t>with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36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2800" b="1" i="1" dirty="0" smtClean="0">
              <a:solidFill>
                <a:srgbClr val="00A404"/>
              </a:solidFill>
              <a:latin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00350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Liquid Type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(nearest dist </a:t>
            </a:r>
            <a:r>
              <a:rPr lang="en-US" sz="3600" dirty="0" err="1" smtClean="0">
                <a:solidFill>
                  <a:prstClr val="black"/>
                </a:solidFill>
                <a:latin typeface="Consolas" pitchFamily="49" charset="0"/>
              </a:rPr>
              <a:t>ctra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{0≤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200" b="1" dirty="0" err="1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{0&lt;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429000"/>
            <a:ext cx="91440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{0≤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200" b="1" dirty="0" err="1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2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{0&lt;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latin typeface="Consolas" pitchFamily="49" charset="0"/>
              </a:rPr>
              <a:t>&lt;: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400" b="1" i="1" dirty="0" smtClean="0">
                <a:solidFill>
                  <a:srgbClr val="00A404"/>
                </a:solidFill>
                <a:latin typeface="Consolas" pitchFamily="49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cmsy10"/>
              </a:rPr>
              <a:t>!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3200" b="1" dirty="0" smtClean="0">
                <a:solidFill>
                  <a:srgbClr val="A65BBD"/>
                </a:solidFill>
              </a:rPr>
              <a:t>X</a:t>
            </a:r>
            <a:r>
              <a:rPr lang="en-US" sz="32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Solution</a:t>
            </a:r>
          </a:p>
          <a:p>
            <a:r>
              <a:rPr lang="en-US" sz="3600" b="1" dirty="0" smtClean="0">
                <a:solidFill>
                  <a:srgbClr val="A65BBD"/>
                </a:solidFill>
              </a:rPr>
              <a:t>		         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r>
              <a:rPr lang="en-US" sz="3600" baseline="-25000" dirty="0" smtClean="0">
                <a:solidFill>
                  <a:srgbClr val="A65BBD"/>
                </a:solidFill>
              </a:rPr>
              <a:t> </a:t>
            </a:r>
            <a:r>
              <a:rPr lang="en-US" sz="3600" dirty="0" smtClean="0">
                <a:latin typeface="Consolas" pitchFamily="49" charset="0"/>
              </a:rPr>
              <a:t>=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0≤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600" b="1" dirty="0" err="1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ctra</a:t>
            </a:r>
          </a:p>
          <a:p>
            <a:r>
              <a:rPr lang="en-US" sz="3600" b="1" dirty="0" smtClean="0">
                <a:solidFill>
                  <a:srgbClr val="A65BBD"/>
                </a:solidFill>
              </a:rPr>
              <a:t>		 	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r>
              <a:rPr lang="en-US" sz="3600" baseline="-25000" dirty="0" smtClean="0">
                <a:solidFill>
                  <a:srgbClr val="A65BBD"/>
                </a:solidFill>
              </a:rPr>
              <a:t> </a:t>
            </a:r>
            <a:r>
              <a:rPr lang="en-US" sz="3600" dirty="0" smtClean="0">
                <a:latin typeface="Consolas" pitchFamily="49" charset="0"/>
              </a:rPr>
              <a:t>=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0&lt;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87482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Reduces To</a:t>
            </a:r>
          </a:p>
          <a:p>
            <a:pPr algn="ctr"/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≤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1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600" b="1" dirty="0" err="1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ctra </a:t>
            </a:r>
            <a:r>
              <a:rPr lang="en-US" sz="3600" b="1" dirty="0" smtClean="0">
                <a:latin typeface="cmsy10"/>
              </a:rPr>
              <a:t>) 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endParaRPr lang="en-US" sz="3600" b="1" dirty="0" smtClean="0">
              <a:solidFill>
                <a:srgbClr val="291BDF"/>
              </a:solidFill>
              <a:latin typeface="Consolas" pitchFamily="49" charset="0"/>
            </a:endParaRPr>
          </a:p>
          <a:p>
            <a:pPr algn="ctr"/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        </a:t>
            </a:r>
            <a:r>
              <a:rPr lang="en-US" sz="2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0&lt;</a:t>
            </a:r>
            <a:r>
              <a:rPr lang="en-US" sz="3600" b="1" i="1" dirty="0" smtClean="0">
                <a:solidFill>
                  <a:srgbClr val="291BDF"/>
                </a:solidFill>
                <a:latin typeface="Consolas" pitchFamily="49" charset="0"/>
              </a:rPr>
              <a:t>v </a:t>
            </a:r>
            <a:r>
              <a:rPr lang="en-US" sz="3600" b="1" dirty="0" smtClean="0">
                <a:latin typeface="cmsy10"/>
              </a:rPr>
              <a:t>) </a:t>
            </a:r>
            <a:r>
              <a:rPr lang="en-US" sz="3600" b="1" dirty="0" smtClean="0">
                <a:solidFill>
                  <a:srgbClr val="A65BBD"/>
                </a:solidFill>
              </a:rPr>
              <a:t>X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29200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Liquid Type of  </a:t>
            </a:r>
            <a:r>
              <a:rPr lang="en-US" sz="3600" dirty="0" smtClean="0">
                <a:solidFill>
                  <a:prstClr val="black"/>
                </a:solidFill>
                <a:latin typeface="Consolas" pitchFamily="49" charset="0"/>
              </a:rPr>
              <a:t>mapreduce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Output </a:t>
            </a:r>
            <a:endParaRPr lang="en-US" sz="2000" dirty="0" smtClean="0">
              <a:latin typeface="Consolas" pitchFamily="49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{0≤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200" b="1" dirty="0" err="1" smtClean="0">
                <a:solidFill>
                  <a:srgbClr val="291BDF"/>
                </a:solidFill>
                <a:latin typeface="Consolas" pitchFamily="49" charset="0"/>
              </a:rPr>
              <a:t>len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ctra}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’a</a:t>
            </a:r>
            <a:r>
              <a:rPr lang="en-US" sz="12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*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{0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32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1400" b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i="1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</a:p>
        </p:txBody>
      </p:sp>
    </p:spTree>
    <p:custDataLst>
      <p:tags r:id="rId1"/>
    </p:custDataLst>
  </p:cSld>
  <p:clrMapOvr>
    <a:masterClrMapping/>
  </p:clrMapOvr>
  <p:transition advTm="1407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  <p:bldP spid="14" grpId="1" animBg="1"/>
      <p:bldP spid="13" grpId="0" animBg="1"/>
      <p:bldP spid="13" grpId="1" animBg="1"/>
      <p:bldP spid="6" grpId="0"/>
      <p:bldP spid="6" grpId="1"/>
      <p:bldP spid="7" grpId="0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2"/>
            </p:custDataLst>
          </p:nvPr>
        </p:nvSpPr>
        <p:spPr>
          <a:xfrm>
            <a:off x="0" y="32004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>
            <p:custDataLst>
              <p:tags r:id="rId3"/>
            </p:custDataLst>
          </p:nvPr>
        </p:nvSpPr>
        <p:spPr>
          <a:xfrm>
            <a:off x="0" y="22098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r>
              <a:rPr lang="en-US" sz="6600" dirty="0" err="1" smtClean="0"/>
              <a:t>Dsolve</a:t>
            </a:r>
            <a:endParaRPr lang="en-US" sz="6600" dirty="0"/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152400" y="22430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Liquid Type Inference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Results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Demo</a:t>
            </a:r>
          </a:p>
        </p:txBody>
      </p:sp>
    </p:spTree>
    <p:custDataLst>
      <p:tags r:id="rId1"/>
    </p:custDataLst>
  </p:cSld>
  <p:clrMapOvr>
    <a:masterClrMapping/>
  </p:clrMapOvr>
  <p:transition advTm="35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5400" dirty="0" smtClean="0"/>
              <a:t>Finite Maps</a:t>
            </a:r>
            <a:endParaRPr lang="en-US" sz="5400" dirty="0"/>
          </a:p>
        </p:txBody>
      </p:sp>
      <p:grpSp>
        <p:nvGrpSpPr>
          <p:cNvPr id="3" name="Group 63"/>
          <p:cNvGrpSpPr/>
          <p:nvPr/>
        </p:nvGrpSpPr>
        <p:grpSpPr>
          <a:xfrm>
            <a:off x="1676400" y="1295400"/>
            <a:ext cx="5886450" cy="2590800"/>
            <a:chOff x="1676400" y="1447800"/>
            <a:chExt cx="5886450" cy="2590800"/>
          </a:xfrm>
        </p:grpSpPr>
        <p:sp>
          <p:nvSpPr>
            <p:cNvPr id="24" name="Rounded Rectangle 23"/>
            <p:cNvSpPr/>
            <p:nvPr/>
          </p:nvSpPr>
          <p:spPr>
            <a:xfrm>
              <a:off x="4095750" y="14478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5: ‘cat’</a:t>
              </a:r>
              <a:endParaRPr lang="en-US" sz="2400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438400" y="2362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3: ‘cow’</a:t>
              </a:r>
              <a:endParaRPr lang="en-US" sz="24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76900" y="238125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8: ‘tic’</a:t>
              </a:r>
              <a:endParaRPr lang="en-US" sz="24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67640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1: ‘doc’</a:t>
              </a:r>
              <a:endParaRPr lang="en-US" sz="24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850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4: ‘hog’</a:t>
              </a:r>
              <a:endParaRPr lang="en-US" sz="24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5775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7: ‘ant’</a:t>
              </a:r>
              <a:endParaRPr lang="en-US" sz="2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15100" y="3505200"/>
              <a:ext cx="1047750" cy="533400"/>
            </a:xfrm>
            <a:prstGeom prst="roundRect">
              <a:avLst/>
            </a:prstGeom>
            <a:solidFill>
              <a:schemeClr val="lt1"/>
            </a:solidFill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 smtClean="0"/>
                <a:t>9: ‘emu’</a:t>
              </a:r>
              <a:endParaRPr lang="en-US" sz="2400" b="1" dirty="0"/>
            </a:p>
          </p:txBody>
        </p:sp>
        <p:cxnSp>
          <p:nvCxnSpPr>
            <p:cNvPr id="45" name="Elbow Connector 44"/>
            <p:cNvCxnSpPr>
              <a:stCxn id="24" idx="1"/>
              <a:endCxn id="27" idx="0"/>
            </p:cNvCxnSpPr>
            <p:nvPr/>
          </p:nvCxnSpPr>
          <p:spPr>
            <a:xfrm rot="10800000" flipV="1">
              <a:off x="2962276" y="1714500"/>
              <a:ext cx="1133475" cy="64770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4"/>
            <p:cNvCxnSpPr>
              <a:stCxn id="27" idx="1"/>
              <a:endCxn id="29" idx="0"/>
            </p:cNvCxnSpPr>
            <p:nvPr/>
          </p:nvCxnSpPr>
          <p:spPr>
            <a:xfrm rot="10800000" flipV="1">
              <a:off x="2200276" y="2628900"/>
              <a:ext cx="238125" cy="87630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4"/>
            <p:cNvCxnSpPr>
              <a:stCxn id="27" idx="3"/>
              <a:endCxn id="30" idx="0"/>
            </p:cNvCxnSpPr>
            <p:nvPr/>
          </p:nvCxnSpPr>
          <p:spPr>
            <a:xfrm>
              <a:off x="3486150" y="2628900"/>
              <a:ext cx="276225" cy="87630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44"/>
            <p:cNvCxnSpPr>
              <a:stCxn id="24" idx="3"/>
              <a:endCxn id="28" idx="0"/>
            </p:cNvCxnSpPr>
            <p:nvPr/>
          </p:nvCxnSpPr>
          <p:spPr>
            <a:xfrm>
              <a:off x="5143500" y="1714500"/>
              <a:ext cx="1057275" cy="66675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44"/>
            <p:cNvCxnSpPr>
              <a:stCxn id="28" idx="1"/>
              <a:endCxn id="31" idx="0"/>
            </p:cNvCxnSpPr>
            <p:nvPr/>
          </p:nvCxnSpPr>
          <p:spPr>
            <a:xfrm rot="10800000" flipV="1">
              <a:off x="5381626" y="2647950"/>
              <a:ext cx="295275" cy="85725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44"/>
            <p:cNvCxnSpPr>
              <a:stCxn id="28" idx="3"/>
              <a:endCxn id="32" idx="0"/>
            </p:cNvCxnSpPr>
            <p:nvPr/>
          </p:nvCxnSpPr>
          <p:spPr>
            <a:xfrm>
              <a:off x="6724650" y="2647950"/>
              <a:ext cx="314325" cy="857250"/>
            </a:xfrm>
            <a:prstGeom prst="bentConnector2">
              <a:avLst/>
            </a:prstGeom>
            <a:ln w="508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0" y="3175337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From </a:t>
            </a:r>
            <a:r>
              <a:rPr lang="en-US" sz="5400" b="1" dirty="0" err="1" smtClean="0">
                <a:solidFill>
                  <a:prstClr val="black"/>
                </a:solidFill>
              </a:rPr>
              <a:t>OCaml</a:t>
            </a:r>
            <a:r>
              <a:rPr lang="en-US" sz="5400" b="1" dirty="0" smtClean="0">
                <a:solidFill>
                  <a:prstClr val="black"/>
                </a:solidFill>
              </a:rPr>
              <a:t> Standard Library</a:t>
            </a:r>
            <a:endParaRPr lang="en-US" sz="5400" dirty="0" smtClean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4432637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>
                <a:solidFill>
                  <a:prstClr val="black"/>
                </a:solidFill>
              </a:rPr>
              <a:t>Implemented as AVL Trees</a:t>
            </a:r>
          </a:p>
          <a:p>
            <a:pPr lvl="0" algn="ctr">
              <a:spcBef>
                <a:spcPct val="0"/>
              </a:spcBef>
            </a:pPr>
            <a:r>
              <a:rPr lang="en-US" sz="4800" dirty="0" smtClean="0">
                <a:solidFill>
                  <a:prstClr val="black"/>
                </a:solidFill>
              </a:rPr>
              <a:t>Rotate/Rebalance on Insert/Delete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524000" y="4032349"/>
            <a:ext cx="6019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prstClr val="black"/>
                </a:solidFill>
              </a:rPr>
              <a:t>Verified Invariants</a:t>
            </a:r>
          </a:p>
          <a:p>
            <a:pPr lvl="0" algn="ctr">
              <a:spcBef>
                <a:spcPct val="0"/>
              </a:spcBef>
            </a:pPr>
            <a:r>
              <a:rPr lang="en-US" sz="4000" i="1" dirty="0" smtClean="0">
                <a:solidFill>
                  <a:srgbClr val="291BDF"/>
                </a:solidFill>
              </a:rPr>
              <a:t>Binary Search Ordered</a:t>
            </a:r>
          </a:p>
          <a:p>
            <a:pPr lvl="0" algn="ctr">
              <a:spcBef>
                <a:spcPct val="0"/>
              </a:spcBef>
            </a:pPr>
            <a:r>
              <a:rPr lang="en-US" sz="4000" i="1" dirty="0" smtClean="0">
                <a:solidFill>
                  <a:srgbClr val="291BDF"/>
                </a:solidFill>
              </a:rPr>
              <a:t>Height Balanced</a:t>
            </a:r>
          </a:p>
          <a:p>
            <a:pPr lvl="0" algn="ctr">
              <a:spcBef>
                <a:spcPct val="0"/>
              </a:spcBef>
            </a:pPr>
            <a:r>
              <a:rPr lang="en-US" sz="4000" i="1" dirty="0" smtClean="0">
                <a:solidFill>
                  <a:srgbClr val="291BDF"/>
                </a:solidFill>
              </a:rPr>
              <a:t>Keys Implement Set</a:t>
            </a:r>
            <a:endParaRPr lang="en-US" sz="4800" i="1" dirty="0" smtClean="0">
              <a:solidFill>
                <a:srgbClr val="291BD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1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6" grpId="0" build="allAtOnce"/>
      <p:bldP spid="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en-US" sz="5400" dirty="0" smtClean="0"/>
              <a:t>Binary Decision Diagrams</a:t>
            </a:r>
            <a:endParaRPr lang="en-US" sz="5400" dirty="0"/>
          </a:p>
        </p:txBody>
      </p:sp>
      <p:grpSp>
        <p:nvGrpSpPr>
          <p:cNvPr id="3" name="Group 64"/>
          <p:cNvGrpSpPr/>
          <p:nvPr/>
        </p:nvGrpSpPr>
        <p:grpSpPr>
          <a:xfrm>
            <a:off x="3048000" y="1143000"/>
            <a:ext cx="2895600" cy="3810000"/>
            <a:chOff x="2628900" y="1219200"/>
            <a:chExt cx="3143250" cy="4114800"/>
          </a:xfrm>
        </p:grpSpPr>
        <p:sp>
          <p:nvSpPr>
            <p:cNvPr id="18" name="Oval 17"/>
            <p:cNvSpPr/>
            <p:nvPr/>
          </p:nvSpPr>
          <p:spPr>
            <a:xfrm>
              <a:off x="3810000" y="12192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1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28900" y="22098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2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029200" y="22098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2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848100" y="28956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3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18" idx="3"/>
              <a:endCxn id="22" idx="7"/>
            </p:cNvCxnSpPr>
            <p:nvPr/>
          </p:nvCxnSpPr>
          <p:spPr>
            <a:xfrm rot="5400000">
              <a:off x="3309517" y="1709317"/>
              <a:ext cx="505666" cy="696166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8" idx="5"/>
              <a:endCxn id="26" idx="1"/>
            </p:cNvCxnSpPr>
            <p:nvPr/>
          </p:nvCxnSpPr>
          <p:spPr>
            <a:xfrm rot="16200000" flipH="1">
              <a:off x="4509667" y="1690267"/>
              <a:ext cx="505666" cy="734266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2" idx="5"/>
              <a:endCxn id="33" idx="2"/>
            </p:cNvCxnSpPr>
            <p:nvPr/>
          </p:nvCxnSpPr>
          <p:spPr>
            <a:xfrm rot="16200000" flipH="1">
              <a:off x="3309517" y="2699916"/>
              <a:ext cx="443333" cy="633833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6" idx="3"/>
              <a:endCxn id="33" idx="6"/>
            </p:cNvCxnSpPr>
            <p:nvPr/>
          </p:nvCxnSpPr>
          <p:spPr>
            <a:xfrm rot="5400000">
              <a:off x="4610101" y="2718967"/>
              <a:ext cx="443333" cy="595733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686050" y="39243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4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86350" y="3924300"/>
              <a:ext cx="685800" cy="685800"/>
            </a:xfrm>
            <a:prstGeom prst="ellipse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i="1" dirty="0" smtClean="0">
                  <a:solidFill>
                    <a:schemeClr val="tx1"/>
                  </a:solidFill>
                </a:rPr>
                <a:t>X</a:t>
              </a:r>
              <a:r>
                <a:rPr lang="en-US" sz="3200" b="1" i="1" baseline="-25000" dirty="0" smtClean="0">
                  <a:solidFill>
                    <a:schemeClr val="tx1"/>
                  </a:solidFill>
                </a:rPr>
                <a:t>4</a:t>
              </a:r>
              <a:endParaRPr lang="en-US" sz="2000" b="1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33" idx="3"/>
              <a:endCxn id="53" idx="7"/>
            </p:cNvCxnSpPr>
            <p:nvPr/>
          </p:nvCxnSpPr>
          <p:spPr>
            <a:xfrm rot="5400000">
              <a:off x="3338092" y="3414292"/>
              <a:ext cx="543766" cy="677116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3" idx="5"/>
              <a:endCxn id="54" idx="1"/>
            </p:cNvCxnSpPr>
            <p:nvPr/>
          </p:nvCxnSpPr>
          <p:spPr>
            <a:xfrm rot="16200000" flipH="1">
              <a:off x="4538242" y="3376192"/>
              <a:ext cx="543766" cy="753316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3" idx="5"/>
              <a:endCxn id="62" idx="1"/>
            </p:cNvCxnSpPr>
            <p:nvPr/>
          </p:nvCxnSpPr>
          <p:spPr>
            <a:xfrm rot="16200000" flipH="1">
              <a:off x="3376192" y="4404891"/>
              <a:ext cx="481433" cy="690983"/>
            </a:xfrm>
            <a:prstGeom prst="straightConnector1">
              <a:avLst/>
            </a:prstGeom>
            <a:ln w="57150">
              <a:prstDash val="sysDot"/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4" idx="3"/>
              <a:endCxn id="62" idx="3"/>
            </p:cNvCxnSpPr>
            <p:nvPr/>
          </p:nvCxnSpPr>
          <p:spPr>
            <a:xfrm rot="5400000">
              <a:off x="4638676" y="4442992"/>
              <a:ext cx="481433" cy="614783"/>
            </a:xfrm>
            <a:prstGeom prst="straightConnector1">
              <a:avLst/>
            </a:prstGeom>
            <a:ln w="57150"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962400" y="4648200"/>
              <a:ext cx="609600" cy="685800"/>
            </a:xfrm>
            <a:prstGeom prst="rect">
              <a:avLst/>
            </a:prstGeom>
            <a:ln w="508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 smtClean="0">
                  <a:solidFill>
                    <a:prstClr val="black"/>
                  </a:solidFill>
                </a:rPr>
                <a:t>1</a:t>
              </a:r>
              <a:endParaRPr lang="en-US" sz="3200" i="1" dirty="0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1600200" y="5417403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b="1" i="1" dirty="0" smtClean="0"/>
              <a:t>X</a:t>
            </a:r>
            <a:r>
              <a:rPr lang="en-US" sz="4800" b="1" i="1" baseline="-25000" dirty="0" smtClean="0"/>
              <a:t>1</a:t>
            </a:r>
            <a:r>
              <a:rPr lang="en-US" sz="4800" dirty="0" smtClean="0">
                <a:latin typeface="Symbol" pitchFamily="18" charset="2"/>
              </a:rPr>
              <a:t>Û</a:t>
            </a:r>
            <a:r>
              <a:rPr lang="en-US" sz="4800" b="1" i="1" dirty="0" smtClean="0"/>
              <a:t>X</a:t>
            </a:r>
            <a:r>
              <a:rPr lang="en-US" sz="4800" b="1" i="1" baseline="-25000" dirty="0" smtClean="0"/>
              <a:t>2  </a:t>
            </a:r>
            <a:r>
              <a:rPr lang="en-US" sz="4800" b="1" dirty="0" smtClean="0">
                <a:latin typeface="Symbol" pitchFamily="18" charset="2"/>
              </a:rPr>
              <a:t>Ù</a:t>
            </a:r>
            <a:r>
              <a:rPr lang="en-US" sz="4800" b="1" i="1" dirty="0" smtClean="0">
                <a:solidFill>
                  <a:prstClr val="black"/>
                </a:solidFill>
              </a:rPr>
              <a:t> X</a:t>
            </a:r>
            <a:r>
              <a:rPr lang="en-US" sz="4800" b="1" i="1" baseline="-25000" dirty="0" smtClean="0">
                <a:solidFill>
                  <a:prstClr val="black"/>
                </a:solidFill>
              </a:rPr>
              <a:t>3</a:t>
            </a:r>
            <a:r>
              <a:rPr lang="en-US" sz="4800" dirty="0" smtClean="0">
                <a:latin typeface="Symbol" pitchFamily="18" charset="2"/>
              </a:rPr>
              <a:t>Û</a:t>
            </a:r>
            <a:r>
              <a:rPr lang="en-US" sz="4800" b="1" i="1" dirty="0" smtClean="0">
                <a:solidFill>
                  <a:prstClr val="black"/>
                </a:solidFill>
              </a:rPr>
              <a:t>X</a:t>
            </a:r>
            <a:r>
              <a:rPr lang="en-US" sz="4800" b="1" i="1" baseline="-25000" dirty="0" smtClean="0">
                <a:solidFill>
                  <a:prstClr val="black"/>
                </a:solidFill>
              </a:rPr>
              <a:t>4 </a:t>
            </a:r>
            <a:endParaRPr lang="en-US" sz="3600" b="1" i="1" dirty="0" smtClean="0"/>
          </a:p>
        </p:txBody>
      </p:sp>
      <p:sp>
        <p:nvSpPr>
          <p:cNvPr id="70" name="Rectangle 69"/>
          <p:cNvSpPr/>
          <p:nvPr/>
        </p:nvSpPr>
        <p:spPr>
          <a:xfrm>
            <a:off x="0" y="510540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b="1" dirty="0" smtClean="0">
                <a:solidFill>
                  <a:prstClr val="black"/>
                </a:solidFill>
              </a:rPr>
              <a:t>Verified Invariant</a:t>
            </a:r>
          </a:p>
          <a:p>
            <a:pPr lvl="0" algn="ctr">
              <a:spcBef>
                <a:spcPct val="0"/>
              </a:spcBef>
            </a:pPr>
            <a:r>
              <a:rPr lang="en-US" sz="4800" i="1" dirty="0" smtClean="0">
                <a:solidFill>
                  <a:srgbClr val="291BDF"/>
                </a:solidFill>
              </a:rPr>
              <a:t>Variables Ordered Along Each Path</a:t>
            </a:r>
          </a:p>
        </p:txBody>
      </p:sp>
    </p:spTree>
    <p:custDataLst>
      <p:tags r:id="rId1"/>
    </p:custDataLst>
  </p:cSld>
  <p:clrMapOvr>
    <a:masterClrMapping/>
  </p:clrMapOvr>
  <p:transition advTm="12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52399"/>
          <a:ext cx="9144000" cy="649416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52800"/>
                <a:gridCol w="5791200"/>
              </a:tblGrid>
              <a:tr h="45720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4000" dirty="0" smtClean="0">
                          <a:latin typeface="+mn-lt"/>
                        </a:rPr>
                        <a:t>Program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Verified Invariants</a:t>
                      </a:r>
                      <a:endParaRPr lang="en-US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List-Based</a:t>
                      </a:r>
                      <a:r>
                        <a:rPr lang="en-US" sz="2800" b="1" baseline="0" dirty="0" smtClean="0">
                          <a:latin typeface="+mn-lt"/>
                        </a:rPr>
                        <a:t> S</a:t>
                      </a:r>
                      <a:r>
                        <a:rPr lang="en-US" sz="2800" b="1" dirty="0" smtClean="0">
                          <a:latin typeface="+mn-lt"/>
                        </a:rPr>
                        <a:t>orting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Sorted,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Outputs Permutation of Input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Finite Map (AVL)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Balance, BST, Implements a Set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Red-Black Trees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Balance, BST, Color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err="1" smtClean="0">
                          <a:latin typeface="+mn-lt"/>
                        </a:rPr>
                        <a:t>Stablesort</a:t>
                      </a:r>
                      <a:endParaRPr lang="en-US" sz="28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Sorted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Extensible Vectors</a:t>
                      </a:r>
                      <a:endParaRPr lang="en-US" sz="2800" b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Balance, Bounds Checking, …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Binary Heaps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Heap,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Returns </a:t>
                      </a:r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Min,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Implements Set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Splay Heaps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BST,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Returns Min, Implements Set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 smtClean="0">
                          <a:latin typeface="+mn-lt"/>
                        </a:rPr>
                        <a:t>Malloc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Used and Free Lists Are Accurate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BDDs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Variable</a:t>
                      </a:r>
                      <a:r>
                        <a:rPr lang="en-US" sz="2800" i="1" baseline="0" dirty="0" smtClean="0">
                          <a:solidFill>
                            <a:srgbClr val="291BDF"/>
                          </a:solidFill>
                        </a:rPr>
                        <a:t> </a:t>
                      </a:r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Order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Union Find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Acyclicity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66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800" b="1" dirty="0" smtClean="0">
                          <a:latin typeface="+mn-lt"/>
                        </a:rPr>
                        <a:t>Bitvector</a:t>
                      </a:r>
                      <a:r>
                        <a:rPr lang="en-US" sz="2800" b="1" baseline="0" dirty="0" smtClean="0">
                          <a:latin typeface="+mn-lt"/>
                        </a:rPr>
                        <a:t> Unification</a:t>
                      </a:r>
                      <a:endParaRPr lang="en-US" sz="2800" b="1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smtClean="0">
                          <a:solidFill>
                            <a:srgbClr val="291BDF"/>
                          </a:solidFill>
                        </a:rPr>
                        <a:t>Acyclicity</a:t>
                      </a:r>
                      <a:endParaRPr lang="en-US" sz="2800" i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159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>
            <p:custDataLst>
              <p:tags r:id="rId2"/>
            </p:custDataLst>
          </p:nvPr>
        </p:nvSpPr>
        <p:spPr>
          <a:xfrm>
            <a:off x="0" y="41148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>
            <p:custDataLst>
              <p:tags r:id="rId3"/>
            </p:custDataLst>
          </p:nvPr>
        </p:nvSpPr>
        <p:spPr>
          <a:xfrm>
            <a:off x="0" y="31242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r>
              <a:rPr lang="en-US" sz="6600" dirty="0" err="1" smtClean="0"/>
              <a:t>Dsolve</a:t>
            </a:r>
            <a:endParaRPr lang="en-US" sz="6600" dirty="0"/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152400" y="22430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Liquid Type Inference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Results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Demo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715000"/>
            <a:ext cx="664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6"/>
              </a:rPr>
              <a:t>http://pho.ucsd.edu/liquid/demo/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251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8800" b="1" dirty="0" smtClean="0">
                <a:latin typeface="Calibri" pitchFamily="34" charset="0"/>
              </a:rPr>
              <a:t>Verification and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8800" b="1" dirty="0" smtClean="0">
                <a:latin typeface="Calibri" pitchFamily="34" charset="0"/>
              </a:rPr>
              <a:t>Data Structures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14300" y="609600"/>
            <a:ext cx="9067800" cy="5581650"/>
            <a:chOff x="228600" y="609600"/>
            <a:chExt cx="8439150" cy="5581650"/>
          </a:xfrm>
        </p:grpSpPr>
        <p:sp>
          <p:nvSpPr>
            <p:cNvPr id="7" name="Vertical Scroll 6"/>
            <p:cNvSpPr/>
            <p:nvPr/>
          </p:nvSpPr>
          <p:spPr>
            <a:xfrm>
              <a:off x="228600" y="609600"/>
              <a:ext cx="8229600" cy="5562600"/>
            </a:xfrm>
            <a:prstGeom prst="verticalScroll">
              <a:avLst>
                <a:gd name="adj" fmla="val 3129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4350" y="868135"/>
              <a:ext cx="8153400" cy="532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int </a:t>
              </a:r>
              <a:r>
                <a:rPr lang="en-US" sz="2800" dirty="0" smtClean="0">
                  <a:latin typeface="Consolas" pitchFamily="49" charset="0"/>
                </a:rPr>
                <a:t>kmp_search</a:t>
              </a:r>
              <a:r>
                <a:rPr lang="en-US" sz="2800" b="1" dirty="0" smtClean="0">
                  <a:latin typeface="Consolas" pitchFamily="49" charset="0"/>
                </a:rPr>
                <a:t>(char </a:t>
              </a:r>
              <a:r>
                <a:rPr lang="en-US" sz="2800" dirty="0" smtClean="0">
                  <a:latin typeface="Consolas" pitchFamily="49" charset="0"/>
                </a:rPr>
                <a:t>str[], </a:t>
              </a:r>
              <a:r>
                <a:rPr lang="en-US" sz="2800" b="1" dirty="0" smtClean="0">
                  <a:latin typeface="Consolas" pitchFamily="49" charset="0"/>
                </a:rPr>
                <a:t>char </a:t>
              </a:r>
              <a:r>
                <a:rPr lang="en-US" sz="2800" dirty="0" smtClean="0">
                  <a:latin typeface="Consolas" pitchFamily="49" charset="0"/>
                </a:rPr>
                <a:t>pat[]</a:t>
              </a:r>
              <a:r>
                <a:rPr lang="en-US" sz="2800" b="1" dirty="0" smtClean="0">
                  <a:latin typeface="Consolas" pitchFamily="49" charset="0"/>
                </a:rPr>
                <a:t>){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latin typeface="Consolas" pitchFamily="49" charset="0"/>
                </a:rPr>
                <a:t>  p = 0; s = 0;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while </a:t>
              </a:r>
              <a:r>
                <a:rPr lang="en-US" sz="2800" dirty="0" smtClean="0">
                  <a:latin typeface="Consolas" pitchFamily="49" charset="0"/>
                </a:rPr>
                <a:t>(p&lt;pat.length</a:t>
              </a:r>
              <a:r>
                <a:rPr lang="en-US" dirty="0" smtClean="0">
                  <a:latin typeface="Consolas" pitchFamily="49" charset="0"/>
                </a:rPr>
                <a:t> </a:t>
              </a:r>
              <a:r>
                <a:rPr lang="en-US" sz="2800" dirty="0" smtClean="0">
                  <a:latin typeface="Consolas" pitchFamily="49" charset="0"/>
                </a:rPr>
                <a:t>&amp;&amp;</a:t>
              </a:r>
              <a:r>
                <a:rPr lang="en-US" dirty="0" smtClean="0">
                  <a:latin typeface="Consolas" pitchFamily="49" charset="0"/>
                </a:rPr>
                <a:t> </a:t>
              </a:r>
              <a:r>
                <a:rPr lang="en-US" sz="2800" dirty="0" smtClean="0">
                  <a:latin typeface="Consolas" pitchFamily="49" charset="0"/>
                </a:rPr>
                <a:t>s&lt;str.length){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  if </a:t>
              </a:r>
              <a:r>
                <a:rPr lang="en-US" sz="2800" dirty="0" smtClean="0">
                  <a:latin typeface="Consolas" pitchFamily="49" charset="0"/>
                </a:rPr>
                <a:t>(str[s] == pat[p]){s++; p++;}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  else if </a:t>
              </a:r>
              <a:r>
                <a:rPr lang="en-US" sz="2800" dirty="0" smtClean="0">
                  <a:latin typeface="Consolas" pitchFamily="49" charset="0"/>
                </a:rPr>
                <a:t>(p == 0){s++;}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  else</a:t>
              </a:r>
              <a:r>
                <a:rPr lang="en-US" sz="2800" dirty="0" smtClean="0">
                  <a:latin typeface="Consolas" pitchFamily="49" charset="0"/>
                </a:rPr>
                <a:t>{p = table[p-1] + 1;}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</a:t>
              </a:r>
              <a:r>
                <a:rPr lang="en-US" sz="2800" dirty="0" smtClean="0">
                  <a:latin typeface="Consolas" pitchFamily="49" charset="0"/>
                </a:rPr>
                <a:t>}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if </a:t>
              </a:r>
              <a:r>
                <a:rPr lang="en-US" sz="2800" dirty="0" smtClean="0">
                  <a:latin typeface="Consolas" pitchFamily="49" charset="0"/>
                </a:rPr>
                <a:t>(p &gt;= plen) {</a:t>
              </a:r>
              <a:r>
                <a:rPr lang="en-US" sz="2800" b="1" dirty="0" smtClean="0">
                  <a:latin typeface="Consolas" pitchFamily="49" charset="0"/>
                </a:rPr>
                <a:t>return </a:t>
              </a:r>
              <a:r>
                <a:rPr lang="en-US" sz="2800" dirty="0" smtClean="0">
                  <a:latin typeface="Consolas" pitchFamily="49" charset="0"/>
                </a:rPr>
                <a:t>(s-plen)};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  return </a:t>
              </a:r>
              <a:r>
                <a:rPr lang="en-US" sz="2800" dirty="0" smtClean="0">
                  <a:latin typeface="Consolas" pitchFamily="49" charset="0"/>
                </a:rPr>
                <a:t>(-1);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}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950" y="873035"/>
            <a:ext cx="8020050" cy="2536915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0050" y="3888921"/>
            <a:ext cx="7905750" cy="2130879"/>
          </a:xfrm>
          <a:prstGeom prst="rect">
            <a:avLst/>
          </a:prstGeom>
          <a:solidFill>
            <a:schemeClr val="lt1"/>
          </a:solidFill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>
            <p:custDataLst>
              <p:tags r:id="rId3"/>
            </p:custDataLst>
          </p:nvPr>
        </p:nvSpPr>
        <p:spPr>
          <a:xfrm>
            <a:off x="38100" y="1676400"/>
            <a:ext cx="8991600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745159"/>
            <a:ext cx="8439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Need Universally Quantified Invariants</a:t>
            </a:r>
          </a:p>
        </p:txBody>
      </p:sp>
      <p:sp>
        <p:nvSpPr>
          <p:cNvPr id="17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-19050" y="474345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291BDF"/>
                </a:solidFill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8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:</a:t>
            </a:r>
            <a:r>
              <a:rPr lang="en-US" sz="1400" dirty="0" smtClean="0">
                <a:solidFill>
                  <a:srgbClr val="291BDF"/>
                </a:solidFill>
              </a:rPr>
              <a:t> </a:t>
            </a:r>
            <a:r>
              <a:rPr lang="en-US" sz="3600" i="1" dirty="0" smtClean="0">
                <a:solidFill>
                  <a:srgbClr val="291BDF"/>
                </a:solidFill>
              </a:rPr>
              <a:t>0≤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600" i="1" dirty="0" err="1" smtClean="0">
                <a:solidFill>
                  <a:srgbClr val="291BDF"/>
                </a:solidFill>
                <a:latin typeface="Consolas" pitchFamily="49" charset="0"/>
              </a:rPr>
              <a:t>table.length</a:t>
            </a:r>
            <a:r>
              <a:rPr lang="en-US" sz="9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)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-1</a:t>
            </a:r>
            <a:r>
              <a:rPr lang="en-US" sz="3600" i="1" dirty="0" smtClean="0">
                <a:solidFill>
                  <a:srgbClr val="291BDF"/>
                </a:solidFill>
              </a:rPr>
              <a:t> ≤ 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table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[</a:t>
            </a:r>
            <a:r>
              <a:rPr lang="en-US" sz="3600" i="1" dirty="0" err="1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]</a:t>
            </a:r>
            <a:r>
              <a:rPr lang="en-US" sz="3600" dirty="0" smtClean="0">
                <a:solidFill>
                  <a:srgbClr val="291BDF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" y="4626114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i="1" dirty="0" smtClean="0">
                <a:solidFill>
                  <a:srgbClr val="291BDF"/>
                </a:solidFill>
              </a:rPr>
              <a:t>Every element of </a:t>
            </a:r>
            <a:r>
              <a:rPr lang="en-US" sz="4000" i="1" dirty="0" smtClean="0">
                <a:solidFill>
                  <a:srgbClr val="291BDF"/>
                </a:solidFill>
                <a:latin typeface="Consolas" pitchFamily="49" charset="0"/>
              </a:rPr>
              <a:t>table</a:t>
            </a:r>
            <a:r>
              <a:rPr lang="en-US" sz="4000" i="1" dirty="0" smtClean="0">
                <a:solidFill>
                  <a:srgbClr val="291BDF"/>
                </a:solidFill>
              </a:rPr>
              <a:t> exceeds -1</a:t>
            </a:r>
          </a:p>
        </p:txBody>
      </p:sp>
      <p:sp>
        <p:nvSpPr>
          <p:cNvPr id="14" name="Rounded Rectangle 13"/>
          <p:cNvSpPr/>
          <p:nvPr>
            <p:custDataLst>
              <p:tags r:id="rId5"/>
            </p:custDataLst>
          </p:nvPr>
        </p:nvSpPr>
        <p:spPr>
          <a:xfrm>
            <a:off x="76200" y="4648200"/>
            <a:ext cx="8839200" cy="822961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50" y="474345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prstClr val="black"/>
                </a:solidFill>
              </a:rPr>
              <a:t>Prove Access Within Array Bounds</a:t>
            </a:r>
          </a:p>
        </p:txBody>
      </p:sp>
    </p:spTree>
    <p:custDataLst>
      <p:tags r:id="rId1"/>
    </p:custDataLst>
  </p:cSld>
  <p:clrMapOvr>
    <a:masterClrMapping/>
  </p:clrMapOvr>
  <p:transition advTm="44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  <p:bldP spid="11" grpId="0" animBg="1"/>
      <p:bldP spid="12" grpId="0" animBg="1"/>
      <p:bldP spid="13" grpId="0"/>
      <p:bldP spid="21" grpId="0"/>
      <p:bldP spid="14" grpId="0" animBg="1"/>
      <p:bldP spid="14" grpId="1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/>
          <p:cNvSpPr/>
          <p:nvPr/>
        </p:nvSpPr>
        <p:spPr>
          <a:xfrm>
            <a:off x="0" y="0"/>
            <a:ext cx="10820400" cy="6858000"/>
          </a:xfrm>
          <a:prstGeom prst="triangle">
            <a:avLst>
              <a:gd name="adj" fmla="val 844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207" y="2286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Logic</a:t>
            </a:r>
            <a:endParaRPr lang="en-US" sz="5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75869" y="4546937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00A404"/>
                </a:solidFill>
              </a:rPr>
              <a:t>Types</a:t>
            </a:r>
            <a:endParaRPr lang="en-US" sz="54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207" y="1219200"/>
            <a:ext cx="306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Precise data invariants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207" y="2286000"/>
            <a:ext cx="447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Generalization, instantiation hard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02075" y="5562600"/>
            <a:ext cx="425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Coarse data structure invariants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6167735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Generalization, instantiation easy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207" y="1748135"/>
            <a:ext cx="368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Good SMT solvers available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p:transition advTm="546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Refinement </a:t>
            </a:r>
            <a:r>
              <a:rPr lang="en-US" sz="6000" b="1" dirty="0" smtClean="0">
                <a:solidFill>
                  <a:srgbClr val="009900"/>
                </a:solidFill>
              </a:rPr>
              <a:t>Types</a:t>
            </a:r>
            <a:endParaRPr lang="en-US" sz="5400" dirty="0" smtClean="0">
              <a:solidFill>
                <a:srgbClr val="00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0433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800" dirty="0" smtClean="0">
                <a:solidFill>
                  <a:prstClr val="black"/>
                </a:solidFill>
              </a:rPr>
              <a:t>Factor Invariant Into </a:t>
            </a:r>
            <a:r>
              <a:rPr lang="en-US" sz="4800" dirty="0" smtClean="0">
                <a:solidFill>
                  <a:srgbClr val="291BDF"/>
                </a:solidFill>
              </a:rPr>
              <a:t>Logic</a:t>
            </a:r>
            <a:r>
              <a:rPr lang="en-US" sz="4800" dirty="0" smtClean="0">
                <a:solidFill>
                  <a:prstClr val="black"/>
                </a:solidFill>
              </a:rPr>
              <a:t> x </a:t>
            </a:r>
            <a:r>
              <a:rPr lang="en-US" sz="4800" dirty="0" smtClean="0">
                <a:solidFill>
                  <a:srgbClr val="00A404"/>
                </a:solidFill>
              </a:rPr>
              <a:t>Type</a:t>
            </a: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743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291BDF"/>
                </a:solidFill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8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b="1" dirty="0" smtClean="0">
                <a:solidFill>
                  <a:srgbClr val="291BDF"/>
                </a:solidFill>
                <a:latin typeface="Consolas" pitchFamily="49" charset="0"/>
              </a:rPr>
              <a:t>:</a:t>
            </a:r>
            <a:r>
              <a:rPr lang="en-US" sz="3600" dirty="0" smtClean="0">
                <a:solidFill>
                  <a:srgbClr val="291BDF"/>
                </a:solidFill>
              </a:rPr>
              <a:t> </a:t>
            </a:r>
            <a:r>
              <a:rPr lang="en-US" sz="3600" i="1" dirty="0" smtClean="0">
                <a:solidFill>
                  <a:srgbClr val="291BDF"/>
                </a:solidFill>
              </a:rPr>
              <a:t>0 </a:t>
            </a:r>
            <a:r>
              <a:rPr lang="en-US" sz="3200" i="1" dirty="0" smtClean="0">
                <a:solidFill>
                  <a:srgbClr val="291BDF"/>
                </a:solidFill>
              </a:rPr>
              <a:t>≤ </a:t>
            </a:r>
            <a:r>
              <a:rPr lang="en-US" sz="3600" i="1" dirty="0" err="1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200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3600" i="1" dirty="0" err="1" smtClean="0">
                <a:solidFill>
                  <a:srgbClr val="291BDF"/>
                </a:solidFill>
                <a:latin typeface="Consolas" pitchFamily="49" charset="0"/>
              </a:rPr>
              <a:t>table.length</a:t>
            </a:r>
            <a:r>
              <a:rPr lang="en-US" sz="1200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000" b="1" dirty="0" smtClean="0">
                <a:solidFill>
                  <a:srgbClr val="291BDF"/>
                </a:solidFill>
                <a:latin typeface="cmsy10"/>
              </a:rPr>
              <a:t>)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-1</a:t>
            </a:r>
            <a:r>
              <a:rPr lang="en-US" sz="3200" i="1" dirty="0" smtClean="0">
                <a:solidFill>
                  <a:srgbClr val="291BDF"/>
                </a:solidFill>
              </a:rPr>
              <a:t> ≤ </a:t>
            </a:r>
            <a:r>
              <a:rPr lang="en-US" sz="32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table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[</a:t>
            </a:r>
            <a:r>
              <a:rPr lang="en-US" sz="3600" i="1" dirty="0" smtClean="0">
                <a:solidFill>
                  <a:srgbClr val="291BDF"/>
                </a:solidFill>
                <a:latin typeface="Consolas" pitchFamily="49" charset="0"/>
              </a:rPr>
              <a:t>i</a:t>
            </a:r>
            <a:r>
              <a:rPr lang="en-US" sz="3600" dirty="0" smtClean="0">
                <a:solidFill>
                  <a:srgbClr val="291BDF"/>
                </a:solidFill>
                <a:latin typeface="Consolas" pitchFamily="49" charset="0"/>
              </a:rPr>
              <a:t>]</a:t>
            </a:r>
            <a:r>
              <a:rPr lang="en-US" sz="3200" dirty="0" smtClean="0">
                <a:solidFill>
                  <a:srgbClr val="291BDF"/>
                </a:solidFill>
              </a:rPr>
              <a:t>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600200" y="3429000"/>
            <a:ext cx="1778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91BDF"/>
                </a:solidFill>
              </a:rPr>
              <a:t>Logic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12" idx="2"/>
          </p:cNvCxnSpPr>
          <p:nvPr>
            <p:custDataLst>
              <p:tags r:id="rId4"/>
            </p:custDataLst>
          </p:nvPr>
        </p:nvCxnSpPr>
        <p:spPr>
          <a:xfrm rot="16200000" flipH="1">
            <a:off x="4195437" y="3242937"/>
            <a:ext cx="429283" cy="3676647"/>
          </a:xfrm>
          <a:prstGeom prst="straightConnector1">
            <a:avLst/>
          </a:prstGeom>
          <a:ln w="63500">
            <a:solidFill>
              <a:srgbClr val="291BDF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6395123" y="3524247"/>
            <a:ext cx="1834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A404"/>
                </a:solidFill>
              </a:rPr>
              <a:t>Type</a:t>
            </a:r>
            <a:r>
              <a:rPr lang="en-US" sz="6000" dirty="0" smtClean="0">
                <a:solidFill>
                  <a:srgbClr val="291BDF"/>
                </a:solidFill>
              </a:rPr>
              <a:t> 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8" idx="2"/>
          </p:cNvCxnSpPr>
          <p:nvPr>
            <p:custDataLst>
              <p:tags r:id="rId6"/>
            </p:custDataLst>
          </p:nvPr>
        </p:nvCxnSpPr>
        <p:spPr>
          <a:xfrm rot="16200000" flipH="1">
            <a:off x="7202487" y="4649784"/>
            <a:ext cx="1098890" cy="879141"/>
          </a:xfrm>
          <a:prstGeom prst="straightConnector1">
            <a:avLst/>
          </a:prstGeom>
          <a:ln w="63500">
            <a:solidFill>
              <a:srgbClr val="00A404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</p:cNvCxnSpPr>
          <p:nvPr>
            <p:custDataLst>
              <p:tags r:id="rId7"/>
            </p:custDataLst>
          </p:nvPr>
        </p:nvCxnSpPr>
        <p:spPr>
          <a:xfrm rot="5400000">
            <a:off x="5326063" y="3633449"/>
            <a:ext cx="1079839" cy="2892760"/>
          </a:xfrm>
          <a:prstGeom prst="straightConnector1">
            <a:avLst/>
          </a:prstGeom>
          <a:ln w="63500">
            <a:solidFill>
              <a:srgbClr val="00A404"/>
            </a:solidFill>
            <a:headEnd type="oval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55626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latin typeface="Consolas" pitchFamily="49" charset="0"/>
              </a:rPr>
              <a:t>table</a:t>
            </a:r>
            <a:r>
              <a:rPr lang="en-US" sz="2800" b="1" dirty="0" smtClean="0"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::</a:t>
            </a:r>
            <a:r>
              <a:rPr lang="en-US" sz="2800" b="1" dirty="0" smtClean="0"/>
              <a:t>  </a:t>
            </a:r>
            <a:r>
              <a:rPr lang="en-US" sz="4400" b="1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chemeClr val="bg1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chemeClr val="bg1"/>
                </a:solidFill>
                <a:latin typeface="Consolas" pitchFamily="49" charset="0"/>
              </a:rPr>
              <a:t>|-1</a:t>
            </a:r>
            <a:r>
              <a:rPr lang="en-US" sz="1600" b="1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Consolas" pitchFamily="49" charset="0"/>
              </a:rPr>
              <a:t>≤</a:t>
            </a:r>
            <a:r>
              <a:rPr lang="en-US" sz="1600" b="1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chemeClr val="bg1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array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551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latin typeface="Consolas" pitchFamily="49" charset="0"/>
              </a:rPr>
              <a:t>table</a:t>
            </a:r>
            <a:r>
              <a:rPr lang="en-US" sz="2800" b="1" dirty="0" smtClean="0"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::</a:t>
            </a:r>
            <a:r>
              <a:rPr lang="en-US" sz="2800" b="1" dirty="0" smtClean="0"/>
              <a:t> 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|-1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≤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array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0" y="4343400"/>
            <a:ext cx="209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91BDF"/>
                </a:solidFill>
              </a:rPr>
              <a:t>(Refinement)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427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22950"/>
            <a:ext cx="64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/>
              <a:t>How To Retain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Precision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6000" b="1" i="1" dirty="0" smtClean="0"/>
              <a:t>And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009900"/>
                </a:solidFill>
              </a:rPr>
              <a:t>Inference</a:t>
            </a:r>
            <a:endParaRPr lang="en-US" sz="540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advTm="189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latin typeface="Consolas" pitchFamily="49" charset="0"/>
              </a:rPr>
              <a:t>table</a:t>
            </a:r>
            <a:r>
              <a:rPr lang="en-US" sz="2800" b="1" dirty="0" smtClean="0">
                <a:latin typeface="Consolas" pitchFamily="49" charset="0"/>
              </a:rPr>
              <a:t> </a:t>
            </a:r>
            <a:r>
              <a:rPr lang="en-US" sz="4400" b="1" dirty="0" smtClean="0">
                <a:latin typeface="Consolas" pitchFamily="49" charset="0"/>
              </a:rPr>
              <a:t>::</a:t>
            </a:r>
            <a:r>
              <a:rPr lang="en-US" sz="2800" b="1" dirty="0" smtClean="0"/>
              <a:t> 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|-1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≤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array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032528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Atoms</a:t>
            </a:r>
            <a:endParaRPr lang="en-US" sz="5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291BDF"/>
                </a:solidFill>
              </a:rPr>
              <a:t>Liquid </a:t>
            </a:r>
            <a:r>
              <a:rPr lang="en-US" sz="6000" b="1" dirty="0" smtClean="0">
                <a:solidFill>
                  <a:srgbClr val="009900"/>
                </a:solidFill>
              </a:rPr>
              <a:t>Types</a:t>
            </a:r>
            <a:endParaRPr lang="en-US" sz="5400" dirty="0" smtClean="0">
              <a:solidFill>
                <a:srgbClr val="0099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52400" y="4870728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Set of quantifier-free predicates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783759"/>
            <a:ext cx="167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-1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≤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5783759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0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 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5783759"/>
            <a:ext cx="167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6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20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152400" y="1219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Refinements are conjunctions of 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29643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 smtClean="0">
                <a:latin typeface="Consolas" pitchFamily="49" charset="0"/>
              </a:rPr>
              <a:t>index ::</a:t>
            </a:r>
            <a:r>
              <a:rPr lang="en-US" sz="2800" b="1" dirty="0" smtClean="0"/>
              <a:t> 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4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|-1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≤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291BDF"/>
                </a:solidFill>
                <a:latin typeface="cmsy1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∧</a:t>
            </a:r>
            <a:r>
              <a:rPr lang="en-US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4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16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16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4400" b="1" dirty="0" smtClean="0">
                <a:solidFill>
                  <a:srgbClr val="291BDF"/>
                </a:solidFill>
                <a:latin typeface="Consolas" pitchFamily="49" charset="0"/>
              </a:rPr>
              <a:t>20}</a:t>
            </a:r>
            <a:endParaRPr lang="en-US" sz="4400" b="1" dirty="0" smtClean="0">
              <a:solidFill>
                <a:srgbClr val="291BD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7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-152400" y="2286000"/>
            <a:ext cx="2252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 smtClean="0">
                <a:solidFill>
                  <a:prstClr val="black"/>
                </a:solidFill>
                <a:ea typeface="+mj-ea"/>
                <a:cs typeface="+mj-cs"/>
              </a:rPr>
              <a:t>OCaml</a:t>
            </a: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 + Asserts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5515950" y="2881246"/>
            <a:ext cx="930442" cy="1588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6446392" y="2558080"/>
            <a:ext cx="277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a typeface="+mj-ea"/>
                <a:cs typeface="+mj-cs"/>
              </a:rPr>
              <a:t>Liquid</a:t>
            </a:r>
            <a:r>
              <a:rPr lang="en-US" sz="3600" b="1" dirty="0" smtClean="0">
                <a:solidFill>
                  <a:srgbClr val="00B050"/>
                </a:solidFill>
                <a:ea typeface="+mj-ea"/>
                <a:cs typeface="+mj-cs"/>
              </a:rPr>
              <a:t> Types </a:t>
            </a:r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>
            <a:off x="5474915" y="4085040"/>
            <a:ext cx="997010" cy="1588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6471925" y="3761874"/>
            <a:ext cx="1142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a typeface="+mj-ea"/>
                <a:cs typeface="+mj-cs"/>
              </a:rPr>
              <a:t>Error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59230" y="2442411"/>
            <a:ext cx="2346158" cy="2057400"/>
          </a:xfrm>
          <a:prstGeom prst="roundRect">
            <a:avLst>
              <a:gd name="adj" fmla="val 8139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rtlCol="0" anchor="ctr"/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Dsolve</a:t>
            </a:r>
            <a:endParaRPr lang="en-US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2100451" y="2886165"/>
            <a:ext cx="1023749" cy="1588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5"/>
            </p:custDataLst>
          </p:nvPr>
        </p:nvSpPr>
        <p:spPr>
          <a:xfrm>
            <a:off x="383789" y="3761239"/>
            <a:ext cx="170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tx2"/>
                </a:solidFill>
                <a:ea typeface="+mj-ea"/>
                <a:cs typeface="+mj-cs"/>
              </a:rPr>
              <a:t>Atoms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V="1">
            <a:off x="2091927" y="4082716"/>
            <a:ext cx="1035062" cy="1689"/>
          </a:xfrm>
          <a:prstGeom prst="straightConnector1">
            <a:avLst/>
          </a:prstGeom>
          <a:ln w="114300">
            <a:headEnd type="none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9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>
            <p:custDataLst>
              <p:tags r:id="rId2"/>
            </p:custDataLst>
          </p:nvPr>
        </p:nvSpPr>
        <p:spPr>
          <a:xfrm>
            <a:off x="0" y="2209800"/>
            <a:ext cx="91440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r>
              <a:rPr lang="en-US" sz="6600" dirty="0" err="1" smtClean="0"/>
              <a:t>Dsolve</a:t>
            </a:r>
            <a:endParaRPr lang="en-US" sz="6600" dirty="0"/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152400" y="22430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Liquid Type Inference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Results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Demo</a:t>
            </a:r>
          </a:p>
        </p:txBody>
      </p:sp>
    </p:spTree>
    <p:custDataLst>
      <p:tags r:id="rId1"/>
    </p:custDataLst>
  </p:cSld>
  <p:clrMapOvr>
    <a:masterClrMapping/>
  </p:clrMapOvr>
  <p:transition advTm="143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Liquid Type Inference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03232" y="1219200"/>
            <a:ext cx="1652337" cy="772025"/>
            <a:chOff x="2209800" y="304802"/>
            <a:chExt cx="4275838" cy="2743200"/>
          </a:xfrm>
        </p:grpSpPr>
        <p:sp>
          <p:nvSpPr>
            <p:cNvPr id="6" name="Vertical Scroll 5"/>
            <p:cNvSpPr/>
            <p:nvPr/>
          </p:nvSpPr>
          <p:spPr>
            <a:xfrm>
              <a:off x="2209800" y="304802"/>
              <a:ext cx="4275838" cy="2743200"/>
            </a:xfrm>
            <a:prstGeom prst="verticalScroll">
              <a:avLst>
                <a:gd name="adj" fmla="val 4892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endParaRPr lang="en-US" dirty="0"/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39372" y="438151"/>
              <a:ext cx="4035206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 smtClean="0">
                  <a:latin typeface="Consolas" pitchFamily="49" charset="0"/>
                </a:rPr>
                <a:t>program</a:t>
              </a:r>
              <a:endParaRPr lang="en-US" sz="2800" dirty="0" smtClean="0">
                <a:latin typeface="Consolas" pitchFamily="49" charset="0"/>
              </a:endParaRPr>
            </a:p>
          </p:txBody>
        </p:sp>
      </p:grp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2362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a typeface="+mj-ea"/>
                <a:cs typeface="+mj-cs"/>
              </a:rPr>
              <a:t>ML Type </a:t>
            </a:r>
            <a:r>
              <a:rPr lang="en-US" sz="2800" b="1" dirty="0" smtClean="0">
                <a:ea typeface="+mj-ea"/>
                <a:cs typeface="+mj-cs"/>
              </a:rPr>
              <a:t>Inference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9686" y="2438400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i="1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i="1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4320" y="3295650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105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 !     </a:t>
            </a:r>
            <a:r>
              <a:rPr lang="en-US" sz="12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sz="2400" b="1" dirty="0" smtClean="0">
                <a:solidFill>
                  <a:srgbClr val="A65BBD"/>
                </a:solidFill>
              </a:rPr>
              <a:t>X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4191000" y="4152900"/>
            <a:ext cx="487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x&gt;0</a:t>
            </a:r>
            <a:r>
              <a:rPr lang="en-US" sz="105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latin typeface="Consolas" pitchFamily="49" charset="0"/>
              </a:rPr>
              <a:t>⊢</a:t>
            </a:r>
            <a:r>
              <a:rPr lang="en-US" sz="1050" b="1" dirty="0" smtClean="0"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400" b="1" dirty="0" smtClean="0">
                <a:solidFill>
                  <a:srgbClr val="291BDF"/>
                </a:solidFill>
              </a:rPr>
              <a:t>|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=x}</a:t>
            </a:r>
            <a:r>
              <a:rPr lang="en-US" sz="9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latin typeface="Consolas" pitchFamily="49" charset="0"/>
              </a:rPr>
              <a:t>&lt;: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291BDF"/>
                </a:solidFill>
              </a:rPr>
              <a:t>|</a:t>
            </a:r>
            <a:r>
              <a:rPr lang="en-US" sz="2400" b="1" dirty="0" smtClean="0">
                <a:solidFill>
                  <a:srgbClr val="A65BBD"/>
                </a:solidFill>
              </a:rPr>
              <a:t>X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091960" y="5867400"/>
            <a:ext cx="30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7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msy10"/>
              </a:rPr>
              <a:t>!</a:t>
            </a:r>
            <a:r>
              <a:rPr lang="en-US" sz="600" b="1" i="1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{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v:</a:t>
            </a:r>
            <a:r>
              <a:rPr lang="en-US" sz="2400" b="1" i="1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|0</a:t>
            </a:r>
            <a:r>
              <a:rPr lang="en-US" sz="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≤</a:t>
            </a:r>
            <a:r>
              <a:rPr lang="en-US" sz="8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}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5488703" y="5010150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 x&gt;0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∧</a:t>
            </a:r>
            <a:r>
              <a:rPr lang="en-US" sz="1000" b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400" b="1" i="1" dirty="0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r>
              <a:rPr lang="en-US" sz="2400" b="1" dirty="0" smtClean="0">
                <a:solidFill>
                  <a:srgbClr val="291BDF"/>
                </a:solidFill>
                <a:latin typeface="Consolas" pitchFamily="49" charset="0"/>
              </a:rPr>
              <a:t>=x</a:t>
            </a:r>
            <a:r>
              <a:rPr lang="en-US" sz="300" b="1" dirty="0" smtClean="0">
                <a:solidFill>
                  <a:srgbClr val="291BDF"/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latin typeface="cmsy10"/>
              </a:rPr>
              <a:t>)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A65BBD"/>
                </a:solidFill>
              </a:rPr>
              <a:t>X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0" y="32385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a typeface="+mj-ea"/>
                <a:cs typeface="+mj-cs"/>
              </a:rPr>
              <a:t>Liquid </a:t>
            </a:r>
            <a:r>
              <a:rPr lang="en-US" sz="2800" b="1" dirty="0" smtClean="0">
                <a:solidFill>
                  <a:srgbClr val="00B050"/>
                </a:solidFill>
                <a:ea typeface="+mj-ea"/>
                <a:cs typeface="+mj-cs"/>
              </a:rPr>
              <a:t>Type </a:t>
            </a:r>
            <a:r>
              <a:rPr lang="en-US" sz="2800" b="1" dirty="0" smtClean="0">
                <a:ea typeface="+mj-ea"/>
                <a:cs typeface="+mj-cs"/>
              </a:rPr>
              <a:t>Templates</a:t>
            </a: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0" y="41148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ea typeface="+mj-ea"/>
                <a:cs typeface="+mj-cs"/>
              </a:rPr>
              <a:t>Subtyping</a:t>
            </a:r>
            <a:endParaRPr lang="en-US" sz="2800" b="1" dirty="0" smtClean="0"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0" y="49911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a typeface="+mj-ea"/>
                <a:cs typeface="+mj-cs"/>
              </a:rPr>
              <a:t>Implication</a:t>
            </a:r>
            <a:r>
              <a:rPr lang="en-US" sz="2800" b="1" dirty="0" smtClean="0">
                <a:solidFill>
                  <a:srgbClr val="00B050"/>
                </a:solidFill>
                <a:ea typeface="+mj-ea"/>
                <a:cs typeface="+mj-cs"/>
              </a:rPr>
              <a:t> </a:t>
            </a:r>
            <a:r>
              <a:rPr lang="en-US" sz="2800" b="1" dirty="0" smtClean="0">
                <a:ea typeface="+mj-ea"/>
                <a:cs typeface="+mj-cs"/>
              </a:rPr>
              <a:t>Constraints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0" y="58674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a typeface="+mj-ea"/>
                <a:cs typeface="+mj-cs"/>
              </a:rPr>
              <a:t>Liquid</a:t>
            </a:r>
            <a:r>
              <a:rPr lang="en-US" sz="2800" b="1" dirty="0" smtClean="0">
                <a:solidFill>
                  <a:srgbClr val="00B050"/>
                </a:solidFill>
                <a:ea typeface="+mj-ea"/>
                <a:cs typeface="+mj-cs"/>
              </a:rPr>
              <a:t> Types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447800" y="3962400"/>
            <a:ext cx="50292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9" idx="0"/>
          </p:cNvCxnSpPr>
          <p:nvPr/>
        </p:nvCxnSpPr>
        <p:spPr>
          <a:xfrm rot="5400000">
            <a:off x="6407602" y="2213024"/>
            <a:ext cx="447175" cy="3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10" idx="0"/>
          </p:cNvCxnSpPr>
          <p:nvPr/>
        </p:nvCxnSpPr>
        <p:spPr>
          <a:xfrm rot="5400000">
            <a:off x="6431609" y="3097857"/>
            <a:ext cx="39558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" idx="0"/>
          </p:cNvCxnSpPr>
          <p:nvPr/>
        </p:nvCxnSpPr>
        <p:spPr>
          <a:xfrm rot="5400000">
            <a:off x="6431608" y="3955107"/>
            <a:ext cx="39558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3" idx="0"/>
          </p:cNvCxnSpPr>
          <p:nvPr/>
        </p:nvCxnSpPr>
        <p:spPr>
          <a:xfrm rot="5400000">
            <a:off x="6431608" y="4812357"/>
            <a:ext cx="39558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12" idx="0"/>
          </p:cNvCxnSpPr>
          <p:nvPr/>
        </p:nvCxnSpPr>
        <p:spPr>
          <a:xfrm rot="16200000" flipH="1">
            <a:off x="6431608" y="5669606"/>
            <a:ext cx="39558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NJIT20JHALA@YOWAIMVFUVWXY5LK" val="2703"/>
  <p:tag name="_INSTRUCTOR VIEW19C14C36-AC8E-43BC-9DB6-C2AAF774C7DC|PANE__TAG" val="_"/>
  <p:tag name="FIRSTRANJIT@ELDFBHZFUVWXY5K7" val="31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6|3.2|3.9|0.9|2.9|6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3.1|10|6.6|4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5|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4|3.9|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6|6.3|14.8|4.4|6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4.8|13|7|9.5|7.4|6.1|4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|8.9|8.6|9.4|5.1|12.7|2.8|3.2|4.7|2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.7|9.4|6|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3|9.5|12.2|1.8|4.6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4.3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112783</TotalTime>
  <Words>746</Words>
  <Application>Microsoft Office PowerPoint</Application>
  <PresentationFormat>On-screen Show (4:3)</PresentationFormat>
  <Paragraphs>186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cmsy10</vt:lpstr>
      <vt:lpstr>Symbol</vt:lpstr>
      <vt:lpstr>Courier New</vt:lpstr>
      <vt:lpstr>Trebuchet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Dsolve</vt:lpstr>
      <vt:lpstr>Liquid Type Inference</vt:lpstr>
      <vt:lpstr>Slide 10</vt:lpstr>
      <vt:lpstr>Slide 11</vt:lpstr>
      <vt:lpstr>Dsolve</vt:lpstr>
      <vt:lpstr>Finite Maps</vt:lpstr>
      <vt:lpstr>Binary Decision Diagrams</vt:lpstr>
      <vt:lpstr>Slide 15</vt:lpstr>
      <vt:lpstr>Dsolve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Ranjit Jhala</dc:creator>
  <cp:lastModifiedBy>Pat</cp:lastModifiedBy>
  <cp:revision>493</cp:revision>
  <dcterms:created xsi:type="dcterms:W3CDTF">2008-05-14T21:01:44Z</dcterms:created>
  <dcterms:modified xsi:type="dcterms:W3CDTF">2010-07-16T13:06:10Z</dcterms:modified>
</cp:coreProperties>
</file>